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7" r:id="rId2"/>
    <p:sldId id="258" r:id="rId3"/>
    <p:sldId id="259" r:id="rId4"/>
    <p:sldId id="264" r:id="rId5"/>
    <p:sldId id="263" r:id="rId6"/>
    <p:sldId id="261" r:id="rId7"/>
    <p:sldId id="262" r:id="rId8"/>
    <p:sldId id="265" r:id="rId9"/>
    <p:sldId id="270" r:id="rId10"/>
    <p:sldId id="271" r:id="rId11"/>
    <p:sldId id="272" r:id="rId12"/>
    <p:sldId id="273" r:id="rId13"/>
    <p:sldId id="275" r:id="rId14"/>
    <p:sldId id="276" r:id="rId15"/>
    <p:sldId id="274" r:id="rId16"/>
    <p:sldId id="277" r:id="rId17"/>
    <p:sldId id="278" r:id="rId18"/>
    <p:sldId id="279" r:id="rId19"/>
    <p:sldId id="280" r:id="rId20"/>
    <p:sldId id="281" r:id="rId21"/>
    <p:sldId id="26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11940-7D06-4BB0-8E0E-D352E33089D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9E971A-BC42-4985-9864-BB6DEFE8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1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1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C8BA-BD6C-4610-8A07-7CB5D5A6D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5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6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3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1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3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1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7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FD4F-E25A-4003-B552-F4C3308866D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60B9-4D33-4637-BF06-B719A2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groin%20pain&amp;source=images&amp;cd=&amp;cad=rja&amp;docid=9UxL-aeiozG7JM&amp;tbnid=ycDnM8CWywskbM:&amp;ved=0CAUQjRw&amp;url=http%3A%2F%2Fwww.answers.com%2Fguides%2Fwhat-causes-groin-pain&amp;ei=Ul_MUtu9BsirkQeGxoHwDg&amp;bvm=bv.58187178,d.eW0&amp;psig=AFQjCNF6jFryh01RmMBnMG-UmVDvJoqm2w&amp;ust=1389211847547982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nedparenthood.org/health-center/centerDetails.asp?f=3440" TargetMode="External"/><Relationship Id="rId2" Type="http://schemas.openxmlformats.org/officeDocument/2006/relationships/hyperlink" Target="http://www.cdc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7724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6900" b="1" u="sng" dirty="0" smtClean="0">
                <a:solidFill>
                  <a:srgbClr val="0070C0"/>
                </a:solidFill>
              </a:rPr>
              <a:t>Sexually Transmitted</a:t>
            </a:r>
            <a:br>
              <a:rPr lang="en-US" altLang="en-US" sz="6900" b="1" u="sng" dirty="0" smtClean="0">
                <a:solidFill>
                  <a:srgbClr val="0070C0"/>
                </a:solidFill>
              </a:rPr>
            </a:br>
            <a:r>
              <a:rPr lang="en-US" altLang="en-US" sz="6900" b="1" u="sng" dirty="0" smtClean="0">
                <a:solidFill>
                  <a:srgbClr val="0070C0"/>
                </a:solidFill>
              </a:rPr>
              <a:t/>
            </a:r>
            <a:br>
              <a:rPr lang="en-US" altLang="en-US" sz="6900" b="1" u="sng" dirty="0" smtClean="0">
                <a:solidFill>
                  <a:srgbClr val="0070C0"/>
                </a:solidFill>
              </a:rPr>
            </a:br>
            <a:r>
              <a:rPr lang="en-US" altLang="en-US" sz="6900" b="1" u="sng" dirty="0" smtClean="0">
                <a:solidFill>
                  <a:srgbClr val="0070C0"/>
                </a:solidFill>
              </a:rPr>
              <a:t>Diseases</a:t>
            </a:r>
            <a:r>
              <a:rPr lang="en-US" altLang="en-US" b="1" u="sng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1115420"/>
      </p:ext>
    </p:extLst>
  </p:cSld>
  <p:clrMapOvr>
    <a:masterClrMapping/>
  </p:clrMapOvr>
  <p:transition advTm="85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>
                <a:solidFill>
                  <a:srgbClr val="0070C0"/>
                </a:solidFill>
              </a:rPr>
              <a:t>What are the signs and symptoms?</a:t>
            </a:r>
            <a:br>
              <a:rPr lang="en-US" altLang="en-US" sz="4000" b="1" dirty="0" smtClean="0">
                <a:solidFill>
                  <a:srgbClr val="0070C0"/>
                </a:solidFill>
              </a:rPr>
            </a:br>
            <a:r>
              <a:rPr lang="en-US" altLang="en-US" sz="2800" b="1" dirty="0" smtClean="0">
                <a:solidFill>
                  <a:srgbClr val="0070C0"/>
                </a:solidFill>
                <a:latin typeface="Arial" charset="0"/>
              </a:rPr>
              <a:t>***Most people with HPV develop no </a:t>
            </a:r>
            <a:r>
              <a:rPr lang="en-US" altLang="en-US" sz="2800" b="1" dirty="0" smtClean="0">
                <a:solidFill>
                  <a:srgbClr val="0070C0"/>
                </a:solidFill>
                <a:latin typeface="Arial" charset="0"/>
              </a:rPr>
              <a:t>symptoms!***</a:t>
            </a:r>
            <a:endParaRPr lang="en-US" alt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79248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en-US" sz="2400" dirty="0" smtClean="0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200" dirty="0" smtClean="0"/>
              <a:t>Small </a:t>
            </a:r>
            <a:r>
              <a:rPr lang="en-US" altLang="en-US" sz="3200" dirty="0" smtClean="0"/>
              <a:t>bumps (warts) or groups of bumps in genital region (may appear weeks or months after contact</a:t>
            </a:r>
            <a:r>
              <a:rPr lang="en-US" altLang="en-US" sz="3200" dirty="0" smtClean="0"/>
              <a:t>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*Don’t worry, the warts can be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	frozen and/or burned off!*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altLang="en-US" sz="3200" dirty="0" smtClean="0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200" dirty="0" smtClean="0"/>
              <a:t>Some </a:t>
            </a:r>
            <a:r>
              <a:rPr lang="en-US" altLang="en-US" sz="3200" dirty="0" smtClean="0"/>
              <a:t>types of HPV can cause </a:t>
            </a:r>
            <a:r>
              <a:rPr lang="en-US" altLang="en-US" sz="3200" dirty="0" smtClean="0"/>
              <a:t>cancer </a:t>
            </a:r>
            <a:endParaRPr lang="en-US" altLang="en-US" sz="3200" dirty="0" smtClean="0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Monotype Sorts" pitchFamily="2" charset="2"/>
              <a:buNone/>
            </a:pPr>
            <a:r>
              <a:rPr lang="en-US" altLang="en-US" sz="3200" dirty="0" smtClean="0"/>
              <a:t>	**most common is cervical </a:t>
            </a:r>
            <a:endParaRPr lang="en-US" altLang="en-US" sz="3200" dirty="0" smtClean="0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Monotype Sorts" pitchFamily="2" charset="2"/>
              <a:buNone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		cancer </a:t>
            </a:r>
            <a:r>
              <a:rPr lang="en-US" altLang="en-US" sz="3200" dirty="0" smtClean="0"/>
              <a:t>in females**	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Monotype Sorts" pitchFamily="2" charset="2"/>
              <a:buNone/>
            </a:pPr>
            <a:r>
              <a:rPr lang="en-US" altLang="en-US" sz="3200" dirty="0" smtClean="0"/>
              <a:t>	</a:t>
            </a:r>
            <a:r>
              <a:rPr lang="en-US" altLang="en-US" sz="3200" dirty="0" smtClean="0"/>
              <a:t>-less </a:t>
            </a:r>
            <a:r>
              <a:rPr lang="en-US" altLang="en-US" sz="3200" dirty="0" smtClean="0"/>
              <a:t>common is cancers of the </a:t>
            </a:r>
            <a:endParaRPr lang="en-US" altLang="en-US" sz="3200" dirty="0" smtClean="0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Monotype Sorts" pitchFamily="2" charset="2"/>
              <a:buNone/>
            </a:pPr>
            <a:r>
              <a:rPr lang="en-US" altLang="en-US" sz="3200" dirty="0" smtClean="0"/>
              <a:t>      </a:t>
            </a:r>
            <a:r>
              <a:rPr lang="en-US" altLang="en-US" sz="3200" dirty="0" err="1" smtClean="0"/>
              <a:t>vagina,penis</a:t>
            </a:r>
            <a:r>
              <a:rPr lang="en-US" altLang="en-US" sz="3200" dirty="0" smtClean="0"/>
              <a:t>, rectum and anus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  <p:pic>
        <p:nvPicPr>
          <p:cNvPr id="6" name="Picture 2" descr="http://t3.gstatic.com/images?q=tbn:ANd9GcS0t9LI0yUvlNByiXShxVjc37StVeSWIgFpyXDI6sQ_5W3HKB48:content.answcdn.com/main/content/img/shutterstock/m/i/middle_age_man_in_pain_protecting_himself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25050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4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alt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Diagnosing HPV</a:t>
            </a:r>
            <a:endParaRPr lang="en-US" altLang="en-US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2578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Usually by visual analysis during a physical examination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A sample of the abnormal tissue can be taken and sent to the lab for microscopic analysis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Cervical Cancer- early signs of cell changes in the cervix can be found using a routine pap test.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7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 </a:t>
            </a:r>
            <a:r>
              <a:rPr lang="en-US" b="1" dirty="0" err="1" smtClean="0">
                <a:solidFill>
                  <a:srgbClr val="0070C0"/>
                </a:solidFill>
              </a:rPr>
              <a:t>wanna</a:t>
            </a:r>
            <a:r>
              <a:rPr lang="en-US" b="1" dirty="0" smtClean="0">
                <a:solidFill>
                  <a:srgbClr val="0070C0"/>
                </a:solidFill>
              </a:rPr>
              <a:t> be the minority!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Abstinence is best!</a:t>
            </a:r>
            <a:endParaRPr lang="en-US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FEMALE 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and MALE Vaccine 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(Gardasil)- can now protect females from 4 types of HPV that cause cervical cancer. Girls 11-26 years 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(Remember there are over 40 types of HPV)</a:t>
            </a:r>
            <a:endParaRPr lang="en-US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Latex 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condoms may lower the rate of transmission if used correctly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Mutual monogamous relationships when both partners have been tested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77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70C0"/>
                </a:solidFill>
              </a:rPr>
              <a:t>Genital Herpes</a:t>
            </a:r>
            <a:br>
              <a:rPr lang="en-US" altLang="en-US" b="1" dirty="0" smtClean="0">
                <a:solidFill>
                  <a:srgbClr val="0070C0"/>
                </a:solidFill>
              </a:rPr>
            </a:br>
            <a:r>
              <a:rPr lang="en-US" altLang="en-US" b="1" dirty="0" smtClean="0">
                <a:solidFill>
                  <a:srgbClr val="0070C0"/>
                </a:solidFill>
              </a:rPr>
              <a:t>(Herpes Simplex Virus)</a:t>
            </a:r>
            <a:endParaRPr lang="en-US" altLang="en-US" b="1" dirty="0" smtClean="0">
              <a:solidFill>
                <a:srgbClr val="0070C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7772400" cy="41148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Herpes is a viral infection of the skin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HSV-1 </a:t>
            </a:r>
            <a:r>
              <a:rPr lang="en-US" altLang="en-US" dirty="0" smtClean="0"/>
              <a:t>causes a mouth and lip rash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HSV-2 causes genital herpes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970838" cy="114300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0070C0"/>
                </a:solidFill>
              </a:rPr>
              <a:t>S</a:t>
            </a:r>
            <a:r>
              <a:rPr lang="en-US" altLang="en-US" b="1" dirty="0" smtClean="0">
                <a:solidFill>
                  <a:srgbClr val="0070C0"/>
                </a:solidFill>
              </a:rPr>
              <a:t>igns </a:t>
            </a:r>
            <a:r>
              <a:rPr lang="en-US" altLang="en-US" b="1" dirty="0" smtClean="0">
                <a:solidFill>
                  <a:srgbClr val="0070C0"/>
                </a:solidFill>
              </a:rPr>
              <a:t>and </a:t>
            </a:r>
            <a:r>
              <a:rPr lang="en-US" altLang="en-US" b="1" dirty="0" smtClean="0">
                <a:solidFill>
                  <a:srgbClr val="0070C0"/>
                </a:solidFill>
              </a:rPr>
              <a:t>Symptoms</a:t>
            </a:r>
            <a:endParaRPr lang="en-US" altLang="en-US" b="1" dirty="0" smtClean="0">
              <a:solidFill>
                <a:srgbClr val="0070C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Verdana" pitchFamily="34" charset="0"/>
              </a:rPr>
              <a:t>Tender and swollen groin </a:t>
            </a:r>
            <a:r>
              <a:rPr lang="en-US" altLang="en-US" sz="2800" dirty="0" smtClean="0">
                <a:solidFill>
                  <a:srgbClr val="000000"/>
                </a:solidFill>
                <a:latin typeface="Verdana" pitchFamily="34" charset="0"/>
              </a:rPr>
              <a:t>glands</a:t>
            </a:r>
            <a:endParaRPr lang="en-US" altLang="en-US" sz="2800" dirty="0">
              <a:latin typeface="Verdana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 smtClean="0"/>
              <a:t>water </a:t>
            </a:r>
            <a:r>
              <a:rPr lang="en-US" altLang="en-US" sz="2800" dirty="0" smtClean="0"/>
              <a:t>blisters (vesicles) or open sores (ulcer), </a:t>
            </a:r>
            <a:endParaRPr lang="en-US" altLang="en-US" sz="2800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/>
              <a:t>W</a:t>
            </a:r>
            <a:r>
              <a:rPr lang="en-US" altLang="en-US" sz="2800" dirty="0" smtClean="0"/>
              <a:t>hen </a:t>
            </a:r>
            <a:r>
              <a:rPr lang="en-US" altLang="en-US" sz="2800" dirty="0" smtClean="0"/>
              <a:t>sores are present, flu-like symptoms including headache, fever, and swollen glands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 smtClean="0"/>
              <a:t>In women, sores can erupt in the vaginal area, external genitals, buttocks, anus or inside the cervix.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 smtClean="0"/>
              <a:t>In men, sores can be on the penis, scrotum, buttocks, anus, thighs or inside the channel between the bladder and the penis (urethra).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 smtClean="0"/>
              <a:t>Various factors may trigger later outbreaks, including Stress, menstruation, fatigue, illness, or surgery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35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to get it……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How to avoid it…..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Transmitted through skin to skin contact of genitals and surrounding area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AVOIDING HERPES</a:t>
            </a:r>
          </a:p>
          <a:p>
            <a:pPr marL="0" indent="0">
              <a:buNone/>
            </a:pPr>
            <a:r>
              <a:rPr lang="en-US" dirty="0" smtClean="0"/>
              <a:t>Abstinence!</a:t>
            </a:r>
          </a:p>
          <a:p>
            <a:pPr marL="0" indent="0">
              <a:buNone/>
            </a:pPr>
            <a:r>
              <a:rPr lang="en-US" dirty="0" smtClean="0"/>
              <a:t>Correct condom use covering all skin contacts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*You can’t cure herpes, but you can treat the symptoms*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67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Human Immunodeficiency Virus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sz="4900" b="1" u="sng" dirty="0" smtClean="0">
                <a:solidFill>
                  <a:srgbClr val="FF0000"/>
                </a:solidFill>
              </a:rPr>
              <a:t>(HIV)</a:t>
            </a:r>
            <a:endParaRPr lang="en-US" sz="49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Weakens the body’s immune system by destroying cells that fight disease.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HIV Attacks your T-Cells and Uses them to make copies of itse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06780"/>
            <a:ext cx="4159825" cy="400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When HIV Destroys so many of your cells... = A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825" y="2059575"/>
            <a:ext cx="4603175" cy="44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2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T-CELLS &amp; The Immune System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r>
              <a:rPr lang="en-US" dirty="0" smtClean="0"/>
              <a:t>T-Cells, are the “generals” of the immune system and send signals to activate the immune system when “intruders” (bacteria and viruses) are detected.</a:t>
            </a:r>
            <a:endParaRPr lang="en-US" dirty="0"/>
          </a:p>
        </p:txBody>
      </p:sp>
      <p:pic>
        <p:nvPicPr>
          <p:cNvPr id="12290" name="Picture 2" descr="The More T-Cells the Better! Between 500-1000 Cells/MM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971800"/>
            <a:ext cx="361624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D4 Cells (T-Cells) send signals to activate your body's immune response when they detect intruders like viruses or bacter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61408"/>
            <a:ext cx="3627208" cy="34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Vir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826" y="2961408"/>
            <a:ext cx="2943225" cy="359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3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Acquired </a:t>
            </a:r>
            <a:r>
              <a:rPr lang="en-US" b="1" u="sng" dirty="0" err="1" smtClean="0">
                <a:solidFill>
                  <a:srgbClr val="FF0000"/>
                </a:solidFill>
              </a:rPr>
              <a:t>Immuno</a:t>
            </a:r>
            <a:r>
              <a:rPr lang="en-US" b="1" u="sng" dirty="0" smtClean="0">
                <a:solidFill>
                  <a:srgbClr val="FF0000"/>
                </a:solidFill>
              </a:rPr>
              <a:t> Deficiency Virus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r>
              <a:rPr lang="en-US" dirty="0" smtClean="0"/>
              <a:t>Once HIV has destroyed enough of the body’s immune system, individual are classified as having A.I.D.S.</a:t>
            </a:r>
          </a:p>
          <a:p>
            <a:r>
              <a:rPr lang="en-US" dirty="0" smtClean="0"/>
              <a:t>A.I.D.S. is the final stage of H.I.V.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*There is currently no cure for H.I.V./A.I.D.S.*</a:t>
            </a:r>
          </a:p>
          <a:p>
            <a:pPr marL="0" indent="0">
              <a:buNone/>
            </a:pPr>
            <a:r>
              <a:rPr lang="en-US" dirty="0" smtClean="0"/>
              <a:t>Treatments are available to help provide prolonged life. (VERY Expensive!)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49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IV can be transmitted through: Blood Transfusion/Organ Transpl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29432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Transmission of H.I.V.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2" y="852055"/>
            <a:ext cx="8693727" cy="53963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H.I.V. lives and reproduces in body fluids: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Blood, Semen, Pre-seminal fluid (pre-cum), Breast Milk, Vaginal fluids, Rectal (anal) mucous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“Big 3”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314" name="Picture 2" descr="HIV can be transmitted through: Sexual Contact, pregnancy, childbirth, and breast feeding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313408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IV can be transmitted through: Injection, drug use, occupational expos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683" y="2514600"/>
            <a:ext cx="313408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4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mage.slidesharecdn.com/anstdpowerpoint-130415171407-phpapp01/95/slide-2-638.jpg?cb=13660640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95249"/>
            <a:ext cx="8686800" cy="652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511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H.I.V. Symptoms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people infected with H.I.V. don’t show any signs or symptoms for 10+ Years! </a:t>
            </a:r>
          </a:p>
          <a:p>
            <a:pPr marL="0" indent="0">
              <a:buNone/>
            </a:pPr>
            <a:r>
              <a:rPr lang="en-US" dirty="0" smtClean="0"/>
              <a:t>Some individuals develop </a:t>
            </a:r>
          </a:p>
          <a:p>
            <a:pPr marL="0" indent="0">
              <a:buNone/>
            </a:pPr>
            <a:r>
              <a:rPr lang="en-US" dirty="0" smtClean="0"/>
              <a:t>flu like symptoms 2-3 </a:t>
            </a:r>
          </a:p>
          <a:p>
            <a:pPr marL="0" indent="0">
              <a:buNone/>
            </a:pPr>
            <a:r>
              <a:rPr lang="en-US" dirty="0" smtClean="0"/>
              <a:t>weeks after the initial </a:t>
            </a:r>
          </a:p>
          <a:p>
            <a:pPr marL="0" indent="0">
              <a:buNone/>
            </a:pPr>
            <a:r>
              <a:rPr lang="en-US" dirty="0" smtClean="0"/>
              <a:t>infection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338" name="Picture 2" descr="Within 2-4 weeks after exposure to HIV, many, but not all, people who are infected flu-like symptoms, often described as the worst flu ev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2285999"/>
            <a:ext cx="4580583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599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FIND THE FACTS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GET TESTED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STAY SAFE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76200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dirty="0" smtClean="0"/>
              <a:t>Visit</a:t>
            </a:r>
            <a:r>
              <a:rPr lang="en-US" altLang="en-US" sz="3200" dirty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dirty="0"/>
              <a:t>Center for disease control </a:t>
            </a:r>
            <a:r>
              <a:rPr lang="en-US" altLang="en-US" sz="3200" dirty="0">
                <a:hlinkClick r:id="rId2"/>
              </a:rPr>
              <a:t>www.cdc.gov</a:t>
            </a:r>
            <a:endParaRPr lang="en-US" altLang="en-US" sz="32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32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dirty="0"/>
              <a:t>Planned Parenthood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b="1" dirty="0">
                <a:hlinkClick r:id="rId3"/>
              </a:rPr>
              <a:t>Norristown Health Center</a:t>
            </a:r>
            <a:r>
              <a:rPr lang="en-US" altLang="en-US" sz="3200" dirty="0"/>
              <a:t>  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dirty="0"/>
              <a:t>Norristown 				 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dirty="0"/>
              <a:t>1221 Powell Street			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dirty="0"/>
              <a:t>Norristown, PA 19401			</a:t>
            </a:r>
            <a:endParaRPr lang="en-US" altLang="en-US" sz="3200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dirty="0" smtClean="0"/>
              <a:t>P</a:t>
            </a:r>
            <a:r>
              <a:rPr lang="en-US" altLang="en-US" sz="3200" dirty="0"/>
              <a:t>: 610.279.6095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60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How can I get an STD?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Many STDs are carried and transmitted through semen and vaginal fluids.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BIG 3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-Oral Sex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-Vaginal Sex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-Anal Sex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Some STDs can be spread through skin to skin contact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Mother to child</a:t>
            </a:r>
          </a:p>
        </p:txBody>
      </p:sp>
    </p:spTree>
    <p:extLst>
      <p:ext uri="{BB962C8B-B14F-4D97-AF65-F5344CB8AC3E}">
        <p14:creationId xmlns:p14="http://schemas.microsoft.com/office/powerpoint/2010/main" val="335207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STDs: Signs and Symptoms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44706"/>
              </p:ext>
            </p:extLst>
          </p:nvPr>
        </p:nvGraphicFramePr>
        <p:xfrm>
          <a:off x="152400" y="914400"/>
          <a:ext cx="86106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343400"/>
              </a:tblGrid>
              <a:tr h="70591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MEN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WOMEN</a:t>
                      </a:r>
                      <a:endParaRPr lang="en-US" sz="4400" dirty="0"/>
                    </a:p>
                  </a:txBody>
                  <a:tcPr/>
                </a:tc>
              </a:tr>
              <a:tr h="485668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Groin Pain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Burning during urination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Milky discharge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Irritation around opening of penis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Testicular pain/swelling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Sore Throat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Anal Itching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Milky</a:t>
                      </a:r>
                      <a:r>
                        <a:rPr lang="en-US" sz="3200" baseline="0" dirty="0" smtClean="0"/>
                        <a:t> discharge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Burning during urination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Lower abdominal/back pains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Nausea and Fever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Painful intercourse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Spotting between periods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Sore throat/Anal Itch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5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27962"/>
              </p:ext>
            </p:extLst>
          </p:nvPr>
        </p:nvGraphicFramePr>
        <p:xfrm>
          <a:off x="304800" y="755587"/>
          <a:ext cx="8229600" cy="5929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70598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MEN AND WOMEN</a:t>
                      </a:r>
                      <a:endParaRPr lang="en-US" sz="4400" dirty="0"/>
                    </a:p>
                  </a:txBody>
                  <a:tcPr/>
                </a:tc>
              </a:tr>
              <a:tr h="516782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Groin Pain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Sore Throat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Anal Itching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Nausea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Fever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dirty="0" smtClean="0"/>
                        <a:t>*Most people infected with an STD have no idea that</a:t>
                      </a:r>
                      <a:r>
                        <a:rPr lang="en-US" sz="3200" baseline="0" dirty="0" smtClean="0"/>
                        <a:t> they are infected, but they can still pass it along to someone else.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-6927"/>
            <a:ext cx="716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STDs: Signs and Symptoms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511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AVOIDING STDs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Abstinence</a:t>
            </a:r>
            <a:r>
              <a:rPr lang="en-US" altLang="en-US" dirty="0" smtClean="0"/>
              <a:t>!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Proper use of a latex condom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Form a monogamous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    relationship in which both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partners are faithful to one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    another get tested before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    starting any sexual relations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Vaccination (Gardasil) </a:t>
            </a:r>
            <a:endParaRPr lang="en-US" altLang="en-US" dirty="0" smtClean="0"/>
          </a:p>
          <a:p>
            <a:endParaRPr lang="en-US" dirty="0"/>
          </a:p>
        </p:txBody>
      </p:sp>
      <p:pic>
        <p:nvPicPr>
          <p:cNvPr id="4" name="Picture 7" descr="male_p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16455" y="1209834"/>
            <a:ext cx="3306763" cy="46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2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Curable or treatable…..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That is the question…..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7630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Only some STDs can be cured.  Those that cannot be cured can only be treated.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Bacterial STDs can be cured with antibiotics and various prescription medications.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Viral STD infections are here to stay and can only be treated to lessen the symptoms.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More than ½ of the 19 million new STD’s each year come from 15-24 year olds.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(Center For Disease Control)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855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Chlamydia and Gonorrhea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7630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Bacterial STDs (Curable with antibiotics)</a:t>
            </a:r>
          </a:p>
          <a:p>
            <a:r>
              <a:rPr lang="en-US" dirty="0" smtClean="0"/>
              <a:t>Carried in semen and vaginal fluids</a:t>
            </a:r>
          </a:p>
          <a:p>
            <a:r>
              <a:rPr lang="en-US" dirty="0" smtClean="0"/>
              <a:t>Transmitted through </a:t>
            </a:r>
            <a:r>
              <a:rPr lang="en-US" u="sng" dirty="0" smtClean="0"/>
              <a:t>“THE BIG 3”</a:t>
            </a:r>
          </a:p>
          <a:p>
            <a:r>
              <a:rPr lang="en-US" dirty="0" smtClean="0"/>
              <a:t>Can lead to sterility in both males and females</a:t>
            </a:r>
          </a:p>
          <a:p>
            <a:r>
              <a:rPr lang="en-US" dirty="0" smtClean="0"/>
              <a:t>Tested for using visual inspection, urine sample and sometimes tissue sample (PAP Test)</a:t>
            </a:r>
          </a:p>
          <a:p>
            <a:pPr marL="0" indent="0">
              <a:buNone/>
            </a:pPr>
            <a:r>
              <a:rPr lang="en-US" dirty="0" smtClean="0"/>
              <a:t>AVOIDING Chlamydia and Gonorrhea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-Abstain from “The BIG 3”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-Correct latex condom use can lower chances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2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altLang="en-US" b="1" dirty="0" smtClean="0">
                <a:solidFill>
                  <a:srgbClr val="0070C0"/>
                </a:solidFill>
              </a:rPr>
              <a:t>HPV: Human </a:t>
            </a:r>
            <a:r>
              <a:rPr lang="en-US" altLang="en-US" b="1" dirty="0" err="1" smtClean="0">
                <a:solidFill>
                  <a:srgbClr val="0070C0"/>
                </a:solidFill>
              </a:rPr>
              <a:t>PapillomaVirus</a:t>
            </a:r>
            <a:r>
              <a:rPr lang="en-US" altLang="en-US" b="1" dirty="0" smtClean="0">
                <a:solidFill>
                  <a:srgbClr val="0070C0"/>
                </a:solidFill>
              </a:rPr>
              <a:t/>
            </a:r>
            <a:br>
              <a:rPr lang="en-US" altLang="en-US" b="1" dirty="0" smtClean="0">
                <a:solidFill>
                  <a:srgbClr val="0070C0"/>
                </a:solidFill>
              </a:rPr>
            </a:br>
            <a:r>
              <a:rPr lang="en-US" altLang="en-US" b="1" dirty="0" smtClean="0">
                <a:solidFill>
                  <a:srgbClr val="0070C0"/>
                </a:solidFill>
              </a:rPr>
              <a:t>(Genital Warts)</a:t>
            </a:r>
            <a:endParaRPr lang="en-US" altLang="en-US" b="1" dirty="0" smtClean="0">
              <a:solidFill>
                <a:srgbClr val="0070C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763000" cy="5105400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3600" dirty="0" smtClean="0"/>
              <a:t>Most common STD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3600" dirty="0" smtClean="0"/>
              <a:t>6.2 million new cases develop in the United States each year (20+ million currently infected)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3600" dirty="0" smtClean="0"/>
              <a:t>At least 50% of men and women will acquire an HPV infection in their lifetime.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3600" dirty="0" smtClean="0"/>
              <a:t>More than 40 types of HPV, some are more severe than others.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sz="2500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sz="2800" dirty="0" smtClean="0"/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018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820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Sexually Transmitted  Diseases </vt:lpstr>
      <vt:lpstr>PowerPoint Presentation</vt:lpstr>
      <vt:lpstr>How can I get an STD?</vt:lpstr>
      <vt:lpstr>STDs: Signs and Symptoms</vt:lpstr>
      <vt:lpstr>PowerPoint Presentation</vt:lpstr>
      <vt:lpstr>AVOIDING STDs</vt:lpstr>
      <vt:lpstr>Curable or treatable….. That is the question…..</vt:lpstr>
      <vt:lpstr>Chlamydia and Gonorrhea </vt:lpstr>
      <vt:lpstr>HPV: Human PapillomaVirus (Genital Warts)</vt:lpstr>
      <vt:lpstr>What are the signs and symptoms? ***Most people with HPV develop no symptoms!***</vt:lpstr>
      <vt:lpstr>Diagnosing HPV</vt:lpstr>
      <vt:lpstr>I wanna be the minority!</vt:lpstr>
      <vt:lpstr>Genital Herpes (Herpes Simplex Virus)</vt:lpstr>
      <vt:lpstr>Signs and Symptoms</vt:lpstr>
      <vt:lpstr>How to get it…… How to avoid it…..</vt:lpstr>
      <vt:lpstr>Human Immunodeficiency Virus (HIV)</vt:lpstr>
      <vt:lpstr>T-CELLS &amp; The Immune System</vt:lpstr>
      <vt:lpstr>Acquired Immuno Deficiency Virus</vt:lpstr>
      <vt:lpstr>Transmission of H.I.V.</vt:lpstr>
      <vt:lpstr>H.I.V. Symptoms</vt:lpstr>
      <vt:lpstr> FIND THE FACTS GET TESTED STAY SAFE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Sexually Transmitted  Diseases</dc:title>
  <dc:creator>Musselman, Jeffrey</dc:creator>
  <cp:lastModifiedBy>Musselman, Jeffrey</cp:lastModifiedBy>
  <cp:revision>13</cp:revision>
  <cp:lastPrinted>2014-01-07T21:17:41Z</cp:lastPrinted>
  <dcterms:created xsi:type="dcterms:W3CDTF">2014-01-07T19:05:46Z</dcterms:created>
  <dcterms:modified xsi:type="dcterms:W3CDTF">2014-01-07T21:17:43Z</dcterms:modified>
</cp:coreProperties>
</file>